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768" y="46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2/1/2024</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2/1/2024</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72AB31FA-DFF4-91B7-C3AE-A8DBBE7CC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4DCCA76A-E129-63D4-1395-30D22F004EA2}"/>
              </a:ext>
            </a:extLst>
          </p:cNvPr>
          <p:cNvSpPr/>
          <p:nvPr/>
        </p:nvSpPr>
        <p:spPr>
          <a:xfrm>
            <a:off x="1" y="0"/>
            <a:ext cx="12191999" cy="6858000"/>
          </a:xfrm>
          <a:prstGeom prst="rect">
            <a:avLst/>
          </a:prstGeom>
          <a:gradFill flip="none" rotWithShape="1">
            <a:gsLst>
              <a:gs pos="0">
                <a:schemeClr val="accent2">
                  <a:lumMod val="50000"/>
                </a:schemeClr>
              </a:gs>
              <a:gs pos="50000">
                <a:schemeClr val="accent2">
                  <a:lumMod val="75000"/>
                  <a:alpha val="50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E3E656B-06EB-EDD9-712A-7E223234145A}"/>
              </a:ext>
            </a:extLst>
          </p:cNvPr>
          <p:cNvSpPr/>
          <p:nvPr/>
        </p:nvSpPr>
        <p:spPr>
          <a:xfrm rot="13500000">
            <a:off x="531487" y="-3853082"/>
            <a:ext cx="6690167" cy="6690167"/>
          </a:xfrm>
          <a:prstGeom prst="roundRect">
            <a:avLst>
              <a:gd name="adj" fmla="val 7644"/>
            </a:avLst>
          </a:prstGeom>
          <a:solidFill>
            <a:schemeClr val="bg1"/>
          </a:solidFill>
          <a:ln>
            <a:noFill/>
          </a:ln>
          <a:effectLst>
            <a:outerShdw blurRad="190500" dist="1270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098A6EB6-41EC-9EFF-DC9F-589CF9674DE6}"/>
              </a:ext>
            </a:extLst>
          </p:cNvPr>
          <p:cNvSpPr/>
          <p:nvPr/>
        </p:nvSpPr>
        <p:spPr>
          <a:xfrm rot="2700000">
            <a:off x="4970346" y="3766917"/>
            <a:ext cx="6690167" cy="6690167"/>
          </a:xfrm>
          <a:prstGeom prst="roundRect">
            <a:avLst>
              <a:gd name="adj" fmla="val 7644"/>
            </a:avLst>
          </a:prstGeom>
          <a:solidFill>
            <a:schemeClr val="bg1"/>
          </a:solidFill>
          <a:ln>
            <a:noFill/>
          </a:ln>
          <a:effectLst>
            <a:outerShdw blurRad="190500" dist="127000" dir="16200000"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971123A-7CC1-7FF4-0F8C-E92C4DA9851C}"/>
              </a:ext>
            </a:extLst>
          </p:cNvPr>
          <p:cNvSpPr txBox="1"/>
          <p:nvPr/>
        </p:nvSpPr>
        <p:spPr>
          <a:xfrm>
            <a:off x="5278052" y="3636065"/>
            <a:ext cx="6146157" cy="3046988"/>
          </a:xfrm>
          <a:prstGeom prst="rect">
            <a:avLst/>
          </a:prstGeom>
          <a:noFill/>
        </p:spPr>
        <p:txBody>
          <a:bodyPr wrap="square" rtlCol="0">
            <a:spAutoFit/>
          </a:bodyPr>
          <a:lstStyle/>
          <a:p>
            <a:pPr algn="ctr"/>
            <a:r>
              <a:rPr lang="en-US" sz="4800" dirty="0"/>
              <a:t>“The </a:t>
            </a:r>
          </a:p>
          <a:p>
            <a:pPr algn="ctr"/>
            <a:r>
              <a:rPr lang="en-US" sz="4800" dirty="0"/>
              <a:t>Lord and I did it between us.” </a:t>
            </a:r>
          </a:p>
          <a:p>
            <a:pPr algn="ctr"/>
            <a:r>
              <a:rPr lang="en-US" sz="4800" dirty="0"/>
              <a:t>Joseph M. Scriven</a:t>
            </a:r>
          </a:p>
        </p:txBody>
      </p:sp>
      <p:sp>
        <p:nvSpPr>
          <p:cNvPr id="15" name="TextBox 14">
            <a:extLst>
              <a:ext uri="{FF2B5EF4-FFF2-40B4-BE49-F238E27FC236}">
                <a16:creationId xmlns:a16="http://schemas.microsoft.com/office/drawing/2014/main" id="{F96F5321-E8B7-2E14-0CBF-C0CD78DB9575}"/>
              </a:ext>
            </a:extLst>
          </p:cNvPr>
          <p:cNvSpPr txBox="1"/>
          <p:nvPr/>
        </p:nvSpPr>
        <p:spPr>
          <a:xfrm>
            <a:off x="703265" y="9795"/>
            <a:ext cx="6346609" cy="3139321"/>
          </a:xfrm>
          <a:prstGeom prst="rect">
            <a:avLst/>
          </a:prstGeom>
          <a:noFill/>
        </p:spPr>
        <p:txBody>
          <a:bodyPr wrap="none" rtlCol="0">
            <a:spAutoFit/>
          </a:bodyPr>
          <a:lstStyle/>
          <a:p>
            <a:pPr algn="ctr"/>
            <a:r>
              <a:rPr lang="en-US" sz="6600" dirty="0">
                <a:latin typeface="+mj-lt"/>
              </a:rPr>
              <a:t>What A Friend </a:t>
            </a:r>
          </a:p>
          <a:p>
            <a:pPr algn="ctr"/>
            <a:r>
              <a:rPr lang="en-US" sz="6600" dirty="0">
                <a:latin typeface="+mj-lt"/>
              </a:rPr>
              <a:t>We Have In </a:t>
            </a:r>
          </a:p>
          <a:p>
            <a:pPr algn="ctr"/>
            <a:r>
              <a:rPr lang="en-US" sz="6600" dirty="0">
                <a:latin typeface="+mj-lt"/>
              </a:rPr>
              <a:t>Jesus</a:t>
            </a:r>
          </a:p>
        </p:txBody>
      </p:sp>
    </p:spTree>
    <p:extLst>
      <p:ext uri="{BB962C8B-B14F-4D97-AF65-F5344CB8AC3E}">
        <p14:creationId xmlns:p14="http://schemas.microsoft.com/office/powerpoint/2010/main" val="407643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ppt_x</p:attrName>
                                        </p:attrNameLst>
                                      </p:cBhvr>
                                      <p:tavLst>
                                        <p:tav tm="0">
                                          <p:val>
                                            <p:strVal val="#ppt_x"/>
                                          </p:val>
                                        </p:tav>
                                        <p:tav tm="100000">
                                          <p:val>
                                            <p:strVal val="#ppt_x"/>
                                          </p:val>
                                        </p:tav>
                                      </p:tavLst>
                                    </p:anim>
                                    <p:anim calcmode="lin" valueType="num">
                                      <p:cBhvr>
                                        <p:cTn id="15" dur="2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anim calcmode="lin" valueType="num">
                                      <p:cBhvr>
                                        <p:cTn id="19" dur="2000" fill="hold"/>
                                        <p:tgtEl>
                                          <p:spTgt spid="11"/>
                                        </p:tgtEl>
                                        <p:attrNameLst>
                                          <p:attrName>ppt_x</p:attrName>
                                        </p:attrNameLst>
                                      </p:cBhvr>
                                      <p:tavLst>
                                        <p:tav tm="0">
                                          <p:val>
                                            <p:strVal val="#ppt_x"/>
                                          </p:val>
                                        </p:tav>
                                        <p:tav tm="100000">
                                          <p:val>
                                            <p:strVal val="#ppt_x"/>
                                          </p:val>
                                        </p:tav>
                                      </p:tavLst>
                                    </p:anim>
                                    <p:anim calcmode="lin" valueType="num">
                                      <p:cBhvr>
                                        <p:cTn id="20" dur="2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34727-EFE5-6C54-03AC-1183EDB5A29E}"/>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E2C3B8A4-F934-4CAA-43ED-E3600C379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0C88DE05-DC0B-8B27-819E-A8302C3DA8A9}"/>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773D3C34-AAD4-0E95-7D5B-11E01FB9F1C2}"/>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6E6C0B6-4A98-C2EA-8A51-90FBF11DCCA7}"/>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D2946F05-783A-1B03-4165-7811C7602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EDC017B3-F801-8FC2-0037-6D147E64EA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D1E8849D-3F4C-D996-F946-2875763384F1}"/>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A4C50FA3-8766-F5F0-0E6C-A6A66C301017}"/>
              </a:ext>
            </a:extLst>
          </p:cNvPr>
          <p:cNvSpPr txBox="1"/>
          <p:nvPr/>
        </p:nvSpPr>
        <p:spPr>
          <a:xfrm>
            <a:off x="997348" y="1545249"/>
            <a:ext cx="10197297" cy="4503797"/>
          </a:xfrm>
          <a:prstGeom prst="rect">
            <a:avLst/>
          </a:prstGeom>
          <a:noFill/>
        </p:spPr>
        <p:txBody>
          <a:bodyPr wrap="square" rtlCol="0">
            <a:spAutoFit/>
          </a:bodyPr>
          <a:lstStyle/>
          <a:p>
            <a:pPr marL="0" marR="0">
              <a:lnSpc>
                <a:spcPts val="4300"/>
              </a:lnSpc>
              <a:spcBef>
                <a:spcPts val="0"/>
              </a:spcBef>
            </a:pPr>
            <a:r>
              <a:rPr lang="en-US" sz="3600" i="1" kern="100" dirty="0">
                <a:effectLst/>
                <a:latin typeface="Articulat CF v2 Light" panose="00000400000000000000" pitchFamily="50" charset="0"/>
                <a:ea typeface="Aptos" panose="020B0004020202020204" pitchFamily="34" charset="0"/>
                <a:cs typeface="Times New Roman" panose="02020603050405020304" pitchFamily="18" charset="0"/>
              </a:rPr>
              <a:t>What a friend we have in Jesus, All our sins and griefs to bear!</a:t>
            </a:r>
            <a:endParaRPr lang="en-US" sz="3600" kern="100" dirty="0">
              <a:effectLst/>
              <a:latin typeface="Articulat CF v2 Light" panose="00000400000000000000" pitchFamily="50" charset="0"/>
              <a:ea typeface="Aptos" panose="020B0004020202020204" pitchFamily="34" charset="0"/>
              <a:cs typeface="Times New Roman" panose="02020603050405020304" pitchFamily="18" charset="0"/>
            </a:endParaRPr>
          </a:p>
          <a:p>
            <a:pPr marL="0" marR="0">
              <a:lnSpc>
                <a:spcPts val="4300"/>
              </a:lnSpc>
              <a:spcBef>
                <a:spcPts val="0"/>
              </a:spcBef>
            </a:pPr>
            <a:r>
              <a:rPr lang="en-US" sz="3600" i="1" kern="100" dirty="0">
                <a:effectLst/>
                <a:latin typeface="Articulat CF v2 Light" panose="00000400000000000000" pitchFamily="50" charset="0"/>
                <a:ea typeface="Aptos" panose="020B0004020202020204" pitchFamily="34" charset="0"/>
                <a:cs typeface="Times New Roman" panose="02020603050405020304" pitchFamily="18" charset="0"/>
              </a:rPr>
              <a:t>What a privilege to carry Ev’rything to God in prayer!</a:t>
            </a:r>
            <a:endParaRPr lang="en-US" sz="3600" kern="100" dirty="0">
              <a:effectLst/>
              <a:latin typeface="Articulat CF v2 Light" panose="00000400000000000000" pitchFamily="50" charset="0"/>
              <a:ea typeface="Aptos" panose="020B0004020202020204" pitchFamily="34" charset="0"/>
              <a:cs typeface="Times New Roman" panose="02020603050405020304" pitchFamily="18" charset="0"/>
            </a:endParaRPr>
          </a:p>
          <a:p>
            <a:pPr marL="0" marR="0">
              <a:lnSpc>
                <a:spcPts val="4300"/>
              </a:lnSpc>
              <a:spcBef>
                <a:spcPts val="0"/>
              </a:spcBef>
            </a:pPr>
            <a:r>
              <a:rPr lang="en-US" sz="3600" i="1" kern="100" dirty="0">
                <a:effectLst/>
                <a:latin typeface="Articulat CF v2 Light" panose="00000400000000000000" pitchFamily="50" charset="0"/>
                <a:ea typeface="Aptos" panose="020B0004020202020204" pitchFamily="34" charset="0"/>
                <a:cs typeface="Times New Roman" panose="02020603050405020304" pitchFamily="18" charset="0"/>
              </a:rPr>
              <a:t>Oh, what peace we often forfeit, Oh, what needless pain we bear –</a:t>
            </a:r>
            <a:endParaRPr lang="en-US" sz="3600" kern="100" dirty="0">
              <a:effectLst/>
              <a:latin typeface="Articulat CF v2 Light" panose="00000400000000000000" pitchFamily="50" charset="0"/>
              <a:ea typeface="Aptos" panose="020B0004020202020204" pitchFamily="34" charset="0"/>
              <a:cs typeface="Times New Roman" panose="02020603050405020304" pitchFamily="18" charset="0"/>
            </a:endParaRPr>
          </a:p>
          <a:p>
            <a:pPr marL="0" marR="0">
              <a:lnSpc>
                <a:spcPts val="4300"/>
              </a:lnSpc>
              <a:spcBef>
                <a:spcPts val="0"/>
              </a:spcBef>
            </a:pPr>
            <a:r>
              <a:rPr lang="en-US" sz="3600" i="1" kern="100" dirty="0">
                <a:effectLst/>
                <a:latin typeface="Articulat CF v2 Light" panose="00000400000000000000" pitchFamily="50" charset="0"/>
                <a:ea typeface="Aptos" panose="020B0004020202020204" pitchFamily="34" charset="0"/>
                <a:cs typeface="Times New Roman" panose="02020603050405020304" pitchFamily="18" charset="0"/>
              </a:rPr>
              <a:t>All because we do not carry Ev’rything to God in prayer!</a:t>
            </a:r>
            <a:endParaRPr lang="en-US" sz="3600" kern="100" dirty="0">
              <a:effectLst/>
              <a:latin typeface="Articulat CF v2 Light" panose="00000400000000000000" pitchFamily="50"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8122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A932-B56A-48E0-0916-D13EC8D1F9AE}"/>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A24504AA-12DB-AEBA-EFC4-C2CDE9BBD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4AD3070D-416E-23DB-01B8-E8F10AE22855}"/>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EC845592-A553-73D9-A42C-3BCB5CF2AF83}"/>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3DACBCB-4D6B-74BB-8FDE-59174094CB99}"/>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E362FBE0-FC15-1D00-A14F-972E52ECAE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38FD539E-BF78-BB6B-3A57-A76471F7F7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5C95D60F-3D39-C940-0FCB-2DDE0E242E9E}"/>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75B0B974-6935-7249-B5A2-D753080B91FF}"/>
              </a:ext>
            </a:extLst>
          </p:cNvPr>
          <p:cNvSpPr txBox="1"/>
          <p:nvPr/>
        </p:nvSpPr>
        <p:spPr>
          <a:xfrm>
            <a:off x="997348" y="1996659"/>
            <a:ext cx="10197297" cy="3400931"/>
          </a:xfrm>
          <a:prstGeom prst="rect">
            <a:avLst/>
          </a:prstGeom>
          <a:noFill/>
        </p:spPr>
        <p:txBody>
          <a:bodyPr wrap="square" rtlCol="0">
            <a:spAutoFit/>
          </a:bodyPr>
          <a:lstStyle/>
          <a:p>
            <a:pPr algn="ctr">
              <a:lnSpc>
                <a:spcPts val="4300"/>
              </a:lnSpc>
            </a:pPr>
            <a:r>
              <a:rPr lang="en-US" sz="4000" i="1" kern="100" dirty="0">
                <a:latin typeface="+mj-lt"/>
                <a:ea typeface="Aptos" panose="020B0004020202020204" pitchFamily="34" charset="0"/>
                <a:cs typeface="Times New Roman" panose="02020603050405020304" pitchFamily="18" charset="0"/>
              </a:rPr>
              <a:t>I Thessalonians 5:17</a:t>
            </a:r>
            <a:endParaRPr lang="en-US" sz="4000" i="1" kern="100" dirty="0">
              <a:latin typeface="Articulat CF v2 Light" panose="00000400000000000000" pitchFamily="50" charset="0"/>
              <a:ea typeface="Aptos" panose="020B0004020202020204" pitchFamily="34" charset="0"/>
              <a:cs typeface="Times New Roman" panose="02020603050405020304" pitchFamily="18" charset="0"/>
            </a:endParaRPr>
          </a:p>
          <a:p>
            <a:pPr algn="ctr">
              <a:lnSpc>
                <a:spcPts val="4300"/>
              </a:lnSpc>
            </a:pPr>
            <a:r>
              <a:rPr lang="en-US" sz="4000" i="1" kern="100" dirty="0">
                <a:latin typeface="Articulat CF v2 Light" panose="00000400000000000000" pitchFamily="50" charset="0"/>
                <a:ea typeface="Aptos" panose="020B0004020202020204" pitchFamily="34" charset="0"/>
                <a:cs typeface="Times New Roman" panose="02020603050405020304" pitchFamily="18" charset="0"/>
              </a:rPr>
              <a:t>“…pray without ceasing…”</a:t>
            </a:r>
            <a:endParaRPr lang="en-US" sz="4000" i="1" kern="100" dirty="0">
              <a:effectLst/>
              <a:latin typeface="Articulat CF v2 Light" panose="00000400000000000000" pitchFamily="50" charset="0"/>
              <a:ea typeface="Aptos" panose="020B0004020202020204" pitchFamily="34" charset="0"/>
              <a:cs typeface="Times New Roman" panose="02020603050405020304" pitchFamily="18" charset="0"/>
            </a:endParaRPr>
          </a:p>
          <a:p>
            <a:pPr algn="ctr">
              <a:lnSpc>
                <a:spcPts val="4300"/>
              </a:lnSpc>
            </a:pPr>
            <a:endParaRPr lang="en-US" sz="4000" i="1" kern="100" dirty="0">
              <a:latin typeface="+mj-lt"/>
              <a:ea typeface="Aptos" panose="020B0004020202020204" pitchFamily="34" charset="0"/>
              <a:cs typeface="Times New Roman" panose="02020603050405020304" pitchFamily="18" charset="0"/>
            </a:endParaRPr>
          </a:p>
          <a:p>
            <a:pPr algn="ctr">
              <a:lnSpc>
                <a:spcPts val="4300"/>
              </a:lnSpc>
            </a:pPr>
            <a:r>
              <a:rPr lang="en-US" sz="4000" i="1" kern="100" dirty="0">
                <a:latin typeface="+mj-lt"/>
                <a:ea typeface="Aptos" panose="020B0004020202020204" pitchFamily="34" charset="0"/>
                <a:cs typeface="Times New Roman" panose="02020603050405020304" pitchFamily="18" charset="0"/>
              </a:rPr>
              <a:t>Job 42:5</a:t>
            </a:r>
          </a:p>
          <a:p>
            <a:pPr algn="ctr">
              <a:lnSpc>
                <a:spcPts val="4300"/>
              </a:lnSpc>
            </a:pPr>
            <a:r>
              <a:rPr lang="en-US" sz="4000" i="1" kern="100" dirty="0">
                <a:latin typeface="Articulat CF v2 Light" panose="00000400000000000000" pitchFamily="50" charset="0"/>
                <a:ea typeface="Aptos" panose="020B0004020202020204" pitchFamily="34" charset="0"/>
                <a:cs typeface="Times New Roman" panose="02020603050405020304" pitchFamily="18" charset="0"/>
              </a:rPr>
              <a:t>“I have heard of You by the hearing of the ear; But now my eye sees You…”</a:t>
            </a:r>
          </a:p>
        </p:txBody>
      </p:sp>
    </p:spTree>
    <p:extLst>
      <p:ext uri="{BB962C8B-B14F-4D97-AF65-F5344CB8AC3E}">
        <p14:creationId xmlns:p14="http://schemas.microsoft.com/office/powerpoint/2010/main" val="1416103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0533-1EB5-E700-C894-62CE25B7261B}"/>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5EAFA7A9-D8E3-500E-760B-BA120B4F6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F5B03708-1B15-3848-7825-572CBAA9181A}"/>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387A587-58E4-BE80-6F67-86D2BC995522}"/>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D475C58-1ED2-FA37-9075-4F32554464FF}"/>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422D40BC-6DB0-AD07-C0EE-88E20C902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10E81949-A4E0-B7C2-0052-4B85C3AE83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9D9F90A9-CAA3-AC06-AADA-9A63D257E4D3}"/>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DC695E8E-8716-653C-DEA4-1E673DD1FC9E}"/>
              </a:ext>
            </a:extLst>
          </p:cNvPr>
          <p:cNvSpPr txBox="1"/>
          <p:nvPr/>
        </p:nvSpPr>
        <p:spPr>
          <a:xfrm>
            <a:off x="997348" y="1545249"/>
            <a:ext cx="10197297" cy="4503797"/>
          </a:xfrm>
          <a:prstGeom prst="rect">
            <a:avLst/>
          </a:prstGeom>
          <a:noFill/>
        </p:spPr>
        <p:txBody>
          <a:bodyPr wrap="square" rtlCol="0">
            <a:spAutoFit/>
          </a:bodyPr>
          <a:lstStyle/>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Have we trials and temptations, Is there trouble anywhere?</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We should never be discouraged, Take it to the Lord in prayer.</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Can we find a friend so faithful, Who will all our sorrows share?</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Jesus knows our every weakness, Take it to the Lord in prayer.</a:t>
            </a:r>
          </a:p>
        </p:txBody>
      </p:sp>
    </p:spTree>
    <p:extLst>
      <p:ext uri="{BB962C8B-B14F-4D97-AF65-F5344CB8AC3E}">
        <p14:creationId xmlns:p14="http://schemas.microsoft.com/office/powerpoint/2010/main" val="937678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E5C3-C6B6-6851-AB0C-F835EC45B53A}"/>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BD269AC5-9F79-987B-6179-AE2AF7905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7FC4EFAE-5C8D-E5A2-1583-E85F6D3DBEEF}"/>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1F80CF84-735B-56FE-A280-CE99B7C52FC1}"/>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3E423DB-48F9-ACFE-1DD0-377A9A33C533}"/>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E628EB81-486C-0702-AFDE-A29166DF9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96429FCC-5F03-B383-5798-30863CEAD4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48A3E80C-479C-97A7-EAEE-7705A2451BAF}"/>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FF95620E-8640-6065-53E9-5567A72FED7B}"/>
              </a:ext>
            </a:extLst>
          </p:cNvPr>
          <p:cNvSpPr txBox="1"/>
          <p:nvPr/>
        </p:nvSpPr>
        <p:spPr>
          <a:xfrm>
            <a:off x="993494" y="1680938"/>
            <a:ext cx="10197297" cy="4289636"/>
          </a:xfrm>
          <a:prstGeom prst="rect">
            <a:avLst/>
          </a:prstGeom>
          <a:noFill/>
        </p:spPr>
        <p:txBody>
          <a:bodyPr wrap="square" rtlCol="0">
            <a:spAutoFit/>
          </a:bodyPr>
          <a:lstStyle/>
          <a:p>
            <a:pPr algn="ctr">
              <a:lnSpc>
                <a:spcPts val="4300"/>
              </a:lnSpc>
            </a:pPr>
            <a:r>
              <a:rPr lang="en-US" sz="4000" i="1" kern="100" dirty="0">
                <a:latin typeface="+mj-lt"/>
                <a:ea typeface="Aptos" panose="020B0004020202020204" pitchFamily="34" charset="0"/>
                <a:cs typeface="Times New Roman" panose="02020603050405020304" pitchFamily="18" charset="0"/>
              </a:rPr>
              <a:t>Hebrews 4:15-16</a:t>
            </a:r>
            <a:endParaRPr lang="en-US" sz="4000" i="1" kern="100" dirty="0">
              <a:latin typeface="Articulat CF v2 Light" panose="00000400000000000000" pitchFamily="50" charset="0"/>
              <a:ea typeface="Aptos" panose="020B0004020202020204" pitchFamily="34" charset="0"/>
              <a:cs typeface="Times New Roman" panose="02020603050405020304" pitchFamily="18" charset="0"/>
            </a:endParaRPr>
          </a:p>
          <a:p>
            <a:pPr algn="ctr">
              <a:lnSpc>
                <a:spcPts val="3000"/>
              </a:lnSpc>
            </a:pPr>
            <a:r>
              <a:rPr lang="en-US" sz="2800" i="1" kern="100" dirty="0">
                <a:latin typeface="+mj-lt"/>
                <a:ea typeface="Aptos" panose="020B0004020202020204" pitchFamily="34" charset="0"/>
                <a:cs typeface="Times New Roman" panose="02020603050405020304" pitchFamily="18" charset="0"/>
              </a:rPr>
              <a:t>For we do not have a high priest who cannot sympathize with our weaknesses</a:t>
            </a:r>
            <a:r>
              <a:rPr lang="en-US" sz="2800" i="1" kern="100" dirty="0">
                <a:latin typeface="Articulat CF v2 Light" panose="00000400000000000000" pitchFamily="50" charset="0"/>
                <a:ea typeface="Aptos" panose="020B0004020202020204" pitchFamily="34" charset="0"/>
                <a:cs typeface="Times New Roman" panose="02020603050405020304" pitchFamily="18" charset="0"/>
              </a:rPr>
              <a:t>, but One who has been tempted in all things as we are, yet without sin. Therefore let us draw near with confidence to the throne of grace, so that we may receive mercy and find grace to help in time of need.</a:t>
            </a:r>
          </a:p>
          <a:p>
            <a:pPr algn="ctr">
              <a:lnSpc>
                <a:spcPts val="3000"/>
              </a:lnSpc>
            </a:pPr>
            <a:endParaRPr lang="en-US" sz="2800" i="1" kern="100" dirty="0">
              <a:latin typeface="Articulat CF v2 Light" panose="00000400000000000000" pitchFamily="50" charset="0"/>
              <a:ea typeface="Aptos" panose="020B0004020202020204" pitchFamily="34" charset="0"/>
              <a:cs typeface="Times New Roman" panose="02020603050405020304" pitchFamily="18" charset="0"/>
            </a:endParaRPr>
          </a:p>
          <a:p>
            <a:pPr algn="ctr">
              <a:lnSpc>
                <a:spcPts val="4300"/>
              </a:lnSpc>
            </a:pPr>
            <a:r>
              <a:rPr lang="en-US" sz="4000" i="1" kern="100" dirty="0">
                <a:latin typeface="+mj-lt"/>
                <a:ea typeface="Aptos" panose="020B0004020202020204" pitchFamily="34" charset="0"/>
                <a:cs typeface="Times New Roman" panose="02020603050405020304" pitchFamily="18" charset="0"/>
              </a:rPr>
              <a:t>II Corinthians 12:9</a:t>
            </a:r>
          </a:p>
          <a:p>
            <a:pPr algn="ctr">
              <a:lnSpc>
                <a:spcPts val="3000"/>
              </a:lnSpc>
            </a:pPr>
            <a:r>
              <a:rPr lang="en-US" sz="4000" i="1" kern="100" dirty="0">
                <a:latin typeface="Articulat CF v2 Light" panose="00000400000000000000" pitchFamily="50" charset="0"/>
                <a:ea typeface="Aptos" panose="020B0004020202020204" pitchFamily="34" charset="0"/>
                <a:cs typeface="Times New Roman" panose="02020603050405020304" pitchFamily="18" charset="0"/>
              </a:rPr>
              <a:t>“My grace is sufficient for you, for power is perfected in weakness.”</a:t>
            </a:r>
          </a:p>
        </p:txBody>
      </p:sp>
    </p:spTree>
    <p:extLst>
      <p:ext uri="{BB962C8B-B14F-4D97-AF65-F5344CB8AC3E}">
        <p14:creationId xmlns:p14="http://schemas.microsoft.com/office/powerpoint/2010/main" val="848599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3EEC-6CCE-6563-98E2-202C5125EC64}"/>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1E8C2B21-F936-DCD2-6AD1-DD4B6D3C6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5437E21C-D754-9E67-783D-6911D86A1008}"/>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5419D9A0-6C8A-DD4E-11FD-9B237EA3E000}"/>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30A8EB3-2F3A-1FE4-307C-4F41F1402F89}"/>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389771F5-F3EF-86CE-EBE3-88BD7EEB26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CCDA1EEC-656A-BE33-6ED1-F7E8C8AA70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AD65AFE1-9773-E648-9FE9-AEF68735C058}"/>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341F1F31-22DB-F32F-E3B0-EDF222E91B6D}"/>
              </a:ext>
            </a:extLst>
          </p:cNvPr>
          <p:cNvSpPr txBox="1"/>
          <p:nvPr/>
        </p:nvSpPr>
        <p:spPr>
          <a:xfrm>
            <a:off x="997348" y="1545249"/>
            <a:ext cx="10197297" cy="4503797"/>
          </a:xfrm>
          <a:prstGeom prst="rect">
            <a:avLst/>
          </a:prstGeom>
          <a:noFill/>
        </p:spPr>
        <p:txBody>
          <a:bodyPr wrap="square" rtlCol="0">
            <a:spAutoFit/>
          </a:bodyPr>
          <a:lstStyle/>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Are we weak and heavy-laden, Cumbered with a load of care?</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Precious Savior, still our refuge, Take it to the Lord in prayer.</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Do thy friends despise, forsake thee? Take it to the Lord in prayer.</a:t>
            </a:r>
          </a:p>
          <a:p>
            <a:pPr>
              <a:lnSpc>
                <a:spcPts val="4300"/>
              </a:lnSpc>
            </a:pPr>
            <a:r>
              <a:rPr lang="en-US" sz="3600" i="1" kern="100" dirty="0">
                <a:latin typeface="Articulat CF v2 Light" panose="00000400000000000000" pitchFamily="50" charset="0"/>
                <a:ea typeface="Aptos" panose="020B0004020202020204" pitchFamily="34" charset="0"/>
                <a:cs typeface="Times New Roman" panose="02020603050405020304" pitchFamily="18" charset="0"/>
              </a:rPr>
              <a:t>In His arms He’ll take and shield thee, Thou wilt find a solace there.</a:t>
            </a:r>
          </a:p>
        </p:txBody>
      </p:sp>
    </p:spTree>
    <p:extLst>
      <p:ext uri="{BB962C8B-B14F-4D97-AF65-F5344CB8AC3E}">
        <p14:creationId xmlns:p14="http://schemas.microsoft.com/office/powerpoint/2010/main" val="2543416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7C2B5-5BC5-E4FC-6DFD-45EE08260412}"/>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F4E3AB08-4C79-6916-F7EC-ACCA0D000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49724339-9262-1899-347E-1ECC85F90857}"/>
              </a:ext>
            </a:extLst>
          </p:cNvPr>
          <p:cNvSpPr/>
          <p:nvPr/>
        </p:nvSpPr>
        <p:spPr>
          <a:xfrm rot="10800000">
            <a:off x="0" y="0"/>
            <a:ext cx="12191999" cy="6858000"/>
          </a:xfrm>
          <a:prstGeom prst="rect">
            <a:avLst/>
          </a:prstGeom>
          <a:gradFill flip="none" rotWithShape="1">
            <a:gsLst>
              <a:gs pos="100000">
                <a:srgbClr val="8D400D"/>
              </a:gs>
              <a:gs pos="0">
                <a:schemeClr val="accent2">
                  <a:lumMod val="50000"/>
                </a:schemeClr>
              </a:gs>
              <a:gs pos="50000">
                <a:schemeClr val="accent2">
                  <a:alpha val="25000"/>
                  <a:lumMod val="75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429C1218-3C0E-0DE4-16C6-FC27170BC54E}"/>
              </a:ext>
            </a:extLst>
          </p:cNvPr>
          <p:cNvSpPr/>
          <p:nvPr/>
        </p:nvSpPr>
        <p:spPr>
          <a:xfrm>
            <a:off x="997352" y="824697"/>
            <a:ext cx="10197297" cy="5208607"/>
          </a:xfrm>
          <a:prstGeom prst="roundRect">
            <a:avLst>
              <a:gd name="adj" fmla="val 3778"/>
            </a:avLst>
          </a:prstGeom>
          <a:solidFill>
            <a:schemeClr val="bg1">
              <a:alpha val="8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CEFABD5-3B92-5410-2F66-49E077E38F7D}"/>
              </a:ext>
            </a:extLst>
          </p:cNvPr>
          <p:cNvSpPr/>
          <p:nvPr/>
        </p:nvSpPr>
        <p:spPr>
          <a:xfrm>
            <a:off x="906685" y="694482"/>
            <a:ext cx="10378632" cy="5469038"/>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Treble clef outline">
            <a:extLst>
              <a:ext uri="{FF2B5EF4-FFF2-40B4-BE49-F238E27FC236}">
                <a16:creationId xmlns:a16="http://schemas.microsoft.com/office/drawing/2014/main" id="{20BB7D49-1DA6-A432-0B56-69EF4E61A0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86021">
            <a:off x="279190" y="25192"/>
            <a:ext cx="1884745" cy="1884745"/>
          </a:xfrm>
          <a:prstGeom prst="rect">
            <a:avLst/>
          </a:prstGeom>
        </p:spPr>
      </p:pic>
      <p:pic>
        <p:nvPicPr>
          <p:cNvPr id="10" name="Graphic 9" descr="Bass clef outline">
            <a:extLst>
              <a:ext uri="{FF2B5EF4-FFF2-40B4-BE49-F238E27FC236}">
                <a16:creationId xmlns:a16="http://schemas.microsoft.com/office/drawing/2014/main" id="{2E055C5D-C4CB-C144-38F2-980615F4AE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196" y="5114724"/>
            <a:ext cx="1691190" cy="1691190"/>
          </a:xfrm>
          <a:prstGeom prst="rect">
            <a:avLst/>
          </a:prstGeom>
        </p:spPr>
      </p:pic>
      <p:sp>
        <p:nvSpPr>
          <p:cNvPr id="12" name="TextBox 11">
            <a:extLst>
              <a:ext uri="{FF2B5EF4-FFF2-40B4-BE49-F238E27FC236}">
                <a16:creationId xmlns:a16="http://schemas.microsoft.com/office/drawing/2014/main" id="{D5897DA9-6B8A-530E-573F-FD6F5F39FB3A}"/>
              </a:ext>
            </a:extLst>
          </p:cNvPr>
          <p:cNvSpPr txBox="1"/>
          <p:nvPr/>
        </p:nvSpPr>
        <p:spPr>
          <a:xfrm>
            <a:off x="997350" y="833372"/>
            <a:ext cx="10197297" cy="769441"/>
          </a:xfrm>
          <a:prstGeom prst="rect">
            <a:avLst/>
          </a:prstGeom>
          <a:noFill/>
        </p:spPr>
        <p:txBody>
          <a:bodyPr wrap="square" rtlCol="0">
            <a:spAutoFit/>
          </a:bodyPr>
          <a:lstStyle/>
          <a:p>
            <a:pPr algn="ctr"/>
            <a:r>
              <a:rPr lang="en-US" sz="4400" dirty="0"/>
              <a:t>What A Friend We Have In Jesus</a:t>
            </a:r>
          </a:p>
        </p:txBody>
      </p:sp>
      <p:sp>
        <p:nvSpPr>
          <p:cNvPr id="14" name="TextBox 13">
            <a:extLst>
              <a:ext uri="{FF2B5EF4-FFF2-40B4-BE49-F238E27FC236}">
                <a16:creationId xmlns:a16="http://schemas.microsoft.com/office/drawing/2014/main" id="{CAAA569A-AFEB-2CC1-6FE6-6AB5D6C785EB}"/>
              </a:ext>
            </a:extLst>
          </p:cNvPr>
          <p:cNvSpPr txBox="1"/>
          <p:nvPr/>
        </p:nvSpPr>
        <p:spPr>
          <a:xfrm>
            <a:off x="993494" y="1599913"/>
            <a:ext cx="10197297" cy="4456220"/>
          </a:xfrm>
          <a:prstGeom prst="rect">
            <a:avLst/>
          </a:prstGeom>
          <a:noFill/>
        </p:spPr>
        <p:txBody>
          <a:bodyPr wrap="square" rtlCol="0">
            <a:spAutoFit/>
          </a:bodyPr>
          <a:lstStyle/>
          <a:p>
            <a:pPr algn="ctr">
              <a:lnSpc>
                <a:spcPts val="4300"/>
              </a:lnSpc>
            </a:pPr>
            <a:r>
              <a:rPr lang="en-US" sz="4000" i="1" kern="100" dirty="0">
                <a:latin typeface="+mj-lt"/>
                <a:ea typeface="Aptos" panose="020B0004020202020204" pitchFamily="34" charset="0"/>
                <a:cs typeface="Times New Roman" panose="02020603050405020304" pitchFamily="18" charset="0"/>
              </a:rPr>
              <a:t>Colossians 3:1-4</a:t>
            </a:r>
          </a:p>
          <a:p>
            <a:pPr algn="ctr">
              <a:lnSpc>
                <a:spcPts val="4300"/>
              </a:lnSpc>
            </a:pPr>
            <a:r>
              <a:rPr lang="en-US" sz="3200" i="1" kern="100" dirty="0">
                <a:latin typeface="Articulat CF v2 Light" panose="00000400000000000000" pitchFamily="50" charset="0"/>
                <a:ea typeface="Aptos" panose="020B0004020202020204" pitchFamily="34" charset="0"/>
                <a:cs typeface="Times New Roman" panose="02020603050405020304" pitchFamily="18" charset="0"/>
              </a:rPr>
              <a:t>“Therefore if you have been raised up with Christ, keep seeking the things above, where Christ is, seated at the right hand of God. Set your mind on the things above, not on the things that are on earth. </a:t>
            </a:r>
            <a:r>
              <a:rPr lang="en-US" sz="3200" i="1" kern="100" dirty="0">
                <a:latin typeface="+mj-lt"/>
                <a:ea typeface="Aptos" panose="020B0004020202020204" pitchFamily="34" charset="0"/>
                <a:cs typeface="Times New Roman" panose="02020603050405020304" pitchFamily="18" charset="0"/>
              </a:rPr>
              <a:t>For you have died and your life is hidden with Christ in God</a:t>
            </a:r>
            <a:r>
              <a:rPr lang="en-US" sz="3200" i="1" kern="100" dirty="0">
                <a:latin typeface="Articulat CF v2 Light" panose="00000400000000000000" pitchFamily="50" charset="0"/>
                <a:ea typeface="Aptos" panose="020B0004020202020204" pitchFamily="34" charset="0"/>
                <a:cs typeface="Times New Roman" panose="02020603050405020304" pitchFamily="18" charset="0"/>
              </a:rPr>
              <a:t>. When Christ, who is our life, is revealed, then you also will be revealed with Him in glory.”</a:t>
            </a:r>
          </a:p>
        </p:txBody>
      </p:sp>
    </p:spTree>
    <p:extLst>
      <p:ext uri="{BB962C8B-B14F-4D97-AF65-F5344CB8AC3E}">
        <p14:creationId xmlns:p14="http://schemas.microsoft.com/office/powerpoint/2010/main" val="706020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E8BEA-4E4A-FDEE-6731-D8B4D9A12FFE}"/>
            </a:ext>
          </a:extLst>
        </p:cNvPr>
        <p:cNvGrpSpPr/>
        <p:nvPr/>
      </p:nvGrpSpPr>
      <p:grpSpPr>
        <a:xfrm>
          <a:off x="0" y="0"/>
          <a:ext cx="0" cy="0"/>
          <a:chOff x="0" y="0"/>
          <a:chExt cx="0" cy="0"/>
        </a:xfrm>
      </p:grpSpPr>
      <p:pic>
        <p:nvPicPr>
          <p:cNvPr id="5" name="Picture 4" descr="A stream in a forest&#10;&#10;Description automatically generated">
            <a:extLst>
              <a:ext uri="{FF2B5EF4-FFF2-40B4-BE49-F238E27FC236}">
                <a16:creationId xmlns:a16="http://schemas.microsoft.com/office/drawing/2014/main" id="{1958F892-A0F0-48E0-0D83-AADA325CA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12192000" cy="8128000"/>
          </a:xfrm>
          <a:prstGeom prst="rect">
            <a:avLst/>
          </a:prstGeom>
        </p:spPr>
      </p:pic>
      <p:sp>
        <p:nvSpPr>
          <p:cNvPr id="6" name="Rectangle 5">
            <a:extLst>
              <a:ext uri="{FF2B5EF4-FFF2-40B4-BE49-F238E27FC236}">
                <a16:creationId xmlns:a16="http://schemas.microsoft.com/office/drawing/2014/main" id="{B5BB628F-8530-3C3C-0A9E-889E8F8AB221}"/>
              </a:ext>
            </a:extLst>
          </p:cNvPr>
          <p:cNvSpPr/>
          <p:nvPr/>
        </p:nvSpPr>
        <p:spPr>
          <a:xfrm>
            <a:off x="1" y="0"/>
            <a:ext cx="12191999" cy="6858000"/>
          </a:xfrm>
          <a:prstGeom prst="rect">
            <a:avLst/>
          </a:prstGeom>
          <a:gradFill flip="none" rotWithShape="1">
            <a:gsLst>
              <a:gs pos="0">
                <a:schemeClr val="accent2">
                  <a:lumMod val="50000"/>
                </a:schemeClr>
              </a:gs>
              <a:gs pos="50000">
                <a:schemeClr val="accent2">
                  <a:lumMod val="75000"/>
                  <a:alpha val="50000"/>
                </a:schemeClr>
              </a:gs>
              <a:gs pos="100000">
                <a:schemeClr val="accent2">
                  <a:lumMod val="7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8FF84C8-6C5D-D32B-3E43-66C6E95E8138}"/>
              </a:ext>
            </a:extLst>
          </p:cNvPr>
          <p:cNvSpPr/>
          <p:nvPr/>
        </p:nvSpPr>
        <p:spPr>
          <a:xfrm rot="13500000">
            <a:off x="531487" y="-3853082"/>
            <a:ext cx="6690167" cy="6690167"/>
          </a:xfrm>
          <a:prstGeom prst="roundRect">
            <a:avLst>
              <a:gd name="adj" fmla="val 7644"/>
            </a:avLst>
          </a:prstGeom>
          <a:solidFill>
            <a:schemeClr val="bg1"/>
          </a:solidFill>
          <a:ln>
            <a:noFill/>
          </a:ln>
          <a:effectLst>
            <a:outerShdw blurRad="190500" dist="1270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9B56761-480A-B306-407C-89ED5FB962C8}"/>
              </a:ext>
            </a:extLst>
          </p:cNvPr>
          <p:cNvSpPr/>
          <p:nvPr/>
        </p:nvSpPr>
        <p:spPr>
          <a:xfrm rot="2700000">
            <a:off x="4970346" y="3766917"/>
            <a:ext cx="6690167" cy="6690167"/>
          </a:xfrm>
          <a:prstGeom prst="roundRect">
            <a:avLst>
              <a:gd name="adj" fmla="val 7644"/>
            </a:avLst>
          </a:prstGeom>
          <a:solidFill>
            <a:schemeClr val="bg1"/>
          </a:solidFill>
          <a:ln>
            <a:noFill/>
          </a:ln>
          <a:effectLst>
            <a:outerShdw blurRad="190500" dist="127000" dir="16200000"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389C979-F2D1-FE72-A5E1-21C7D8E325E1}"/>
              </a:ext>
            </a:extLst>
          </p:cNvPr>
          <p:cNvSpPr txBox="1"/>
          <p:nvPr/>
        </p:nvSpPr>
        <p:spPr>
          <a:xfrm>
            <a:off x="5278052" y="3636065"/>
            <a:ext cx="6146157" cy="3046988"/>
          </a:xfrm>
          <a:prstGeom prst="rect">
            <a:avLst/>
          </a:prstGeom>
          <a:noFill/>
        </p:spPr>
        <p:txBody>
          <a:bodyPr wrap="square" rtlCol="0">
            <a:spAutoFit/>
          </a:bodyPr>
          <a:lstStyle/>
          <a:p>
            <a:pPr algn="ctr"/>
            <a:r>
              <a:rPr lang="en-US" sz="4800" dirty="0"/>
              <a:t>“The </a:t>
            </a:r>
          </a:p>
          <a:p>
            <a:pPr algn="ctr"/>
            <a:r>
              <a:rPr lang="en-US" sz="4800" dirty="0"/>
              <a:t>Lord and I did it between us.” </a:t>
            </a:r>
          </a:p>
          <a:p>
            <a:pPr algn="ctr"/>
            <a:r>
              <a:rPr lang="en-US" sz="4800" dirty="0"/>
              <a:t>Joseph M. Scriven</a:t>
            </a:r>
          </a:p>
        </p:txBody>
      </p:sp>
      <p:sp>
        <p:nvSpPr>
          <p:cNvPr id="15" name="TextBox 14">
            <a:extLst>
              <a:ext uri="{FF2B5EF4-FFF2-40B4-BE49-F238E27FC236}">
                <a16:creationId xmlns:a16="http://schemas.microsoft.com/office/drawing/2014/main" id="{BFEADA56-C7C2-F52A-827F-CA61E1E45B7D}"/>
              </a:ext>
            </a:extLst>
          </p:cNvPr>
          <p:cNvSpPr txBox="1"/>
          <p:nvPr/>
        </p:nvSpPr>
        <p:spPr>
          <a:xfrm>
            <a:off x="703265" y="9795"/>
            <a:ext cx="6346609" cy="3139321"/>
          </a:xfrm>
          <a:prstGeom prst="rect">
            <a:avLst/>
          </a:prstGeom>
          <a:noFill/>
        </p:spPr>
        <p:txBody>
          <a:bodyPr wrap="none" rtlCol="0">
            <a:spAutoFit/>
          </a:bodyPr>
          <a:lstStyle/>
          <a:p>
            <a:pPr algn="ctr"/>
            <a:r>
              <a:rPr lang="en-US" sz="6600" dirty="0">
                <a:latin typeface="+mj-lt"/>
              </a:rPr>
              <a:t>What A Friend </a:t>
            </a:r>
          </a:p>
          <a:p>
            <a:pPr algn="ctr"/>
            <a:r>
              <a:rPr lang="en-US" sz="6600" dirty="0">
                <a:latin typeface="+mj-lt"/>
              </a:rPr>
              <a:t>We Have In </a:t>
            </a:r>
          </a:p>
          <a:p>
            <a:pPr algn="ctr"/>
            <a:r>
              <a:rPr lang="en-US" sz="6600" dirty="0">
                <a:latin typeface="+mj-lt"/>
              </a:rPr>
              <a:t>Jesus</a:t>
            </a:r>
          </a:p>
        </p:txBody>
      </p:sp>
    </p:spTree>
    <p:extLst>
      <p:ext uri="{BB962C8B-B14F-4D97-AF65-F5344CB8AC3E}">
        <p14:creationId xmlns:p14="http://schemas.microsoft.com/office/powerpoint/2010/main" val="42761251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238</TotalTime>
  <Words>448</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Articulat CF v2 Heavy</vt:lpstr>
      <vt:lpstr>Articulat CF v2 Light</vt:lpstr>
      <vt:lpstr>Articulat CF v2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2024-02-01T20:10:34Z</dcterms:created>
  <dcterms:modified xsi:type="dcterms:W3CDTF">2024-02-02T00:09:31Z</dcterms:modified>
</cp:coreProperties>
</file>